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57" r:id="rId4"/>
    <p:sldId id="264" r:id="rId5"/>
    <p:sldId id="265" r:id="rId6"/>
    <p:sldId id="263" r:id="rId7"/>
    <p:sldId id="260" r:id="rId8"/>
    <p:sldId id="267" r:id="rId9"/>
    <p:sldId id="268" r:id="rId10"/>
    <p:sldId id="261" r:id="rId11"/>
    <p:sldId id="270" r:id="rId12"/>
    <p:sldId id="272" r:id="rId13"/>
    <p:sldId id="273" r:id="rId14"/>
    <p:sldId id="266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BF08D4-C9E5-4A5C-9821-A6C4113F253C}" type="doc">
      <dgm:prSet loTypeId="urn:microsoft.com/office/officeart/2005/8/layout/hProcess9" loCatId="process" qsTypeId="urn:microsoft.com/office/officeart/2005/8/quickstyle/simple1" qsCatId="simple" csTypeId="urn:microsoft.com/office/officeart/2005/8/colors/accent3_1" csCatId="accent3"/>
      <dgm:spPr/>
      <dgm:t>
        <a:bodyPr/>
        <a:lstStyle/>
        <a:p>
          <a:endParaRPr lang="en-IN"/>
        </a:p>
      </dgm:t>
    </dgm:pt>
    <dgm:pt modelId="{27171D59-89DE-4B09-9D31-BA6F7BC16FD3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60 years</a:t>
          </a:r>
          <a:endParaRPr lang="en-IN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484F25-39FE-4C5A-A0C9-E946353C1941}" type="parTrans" cxnId="{EFB07C61-854B-431A-8109-89B2E74DA05F}">
      <dgm:prSet/>
      <dgm:spPr/>
      <dgm:t>
        <a:bodyPr/>
        <a:lstStyle/>
        <a:p>
          <a:endParaRPr lang="en-IN"/>
        </a:p>
      </dgm:t>
    </dgm:pt>
    <dgm:pt modelId="{6E481BAC-08D1-4A44-84A5-F821A5FCC527}" type="sibTrans" cxnId="{EFB07C61-854B-431A-8109-89B2E74DA05F}">
      <dgm:prSet/>
      <dgm:spPr/>
      <dgm:t>
        <a:bodyPr/>
        <a:lstStyle/>
        <a:p>
          <a:endParaRPr lang="en-IN"/>
        </a:p>
      </dgm:t>
    </dgm:pt>
    <dgm:pt modelId="{39317550-B633-46A0-91C8-74950682BD7C}" type="pres">
      <dgm:prSet presAssocID="{A1BF08D4-C9E5-4A5C-9821-A6C4113F253C}" presName="CompostProcess" presStyleCnt="0">
        <dgm:presLayoutVars>
          <dgm:dir/>
          <dgm:resizeHandles val="exact"/>
        </dgm:presLayoutVars>
      </dgm:prSet>
      <dgm:spPr/>
    </dgm:pt>
    <dgm:pt modelId="{DD3CAF37-4C5E-415D-A31C-D2C8AD29DA28}" type="pres">
      <dgm:prSet presAssocID="{A1BF08D4-C9E5-4A5C-9821-A6C4113F253C}" presName="arrow" presStyleLbl="bgShp" presStyleIdx="0" presStyleCnt="1"/>
      <dgm:spPr>
        <a:prstGeom prst="stripedRightArrow">
          <a:avLst/>
        </a:prstGeom>
        <a:gradFill flip="none" rotWithShape="1">
          <a:gsLst>
            <a:gs pos="0">
              <a:schemeClr val="bg1"/>
            </a:gs>
            <a:gs pos="39000">
              <a:schemeClr val="accent6">
                <a:lumMod val="20000"/>
                <a:lumOff val="80000"/>
              </a:schemeClr>
            </a:gs>
            <a:gs pos="6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solidFill>
            <a:schemeClr val="accent6">
              <a:lumMod val="50000"/>
            </a:schemeClr>
          </a:solidFill>
        </a:ln>
      </dgm:spPr>
    </dgm:pt>
    <dgm:pt modelId="{09610B64-C327-4BB5-957E-D3F2BCA8CEC6}" type="pres">
      <dgm:prSet presAssocID="{A1BF08D4-C9E5-4A5C-9821-A6C4113F253C}" presName="linearProcess" presStyleCnt="0"/>
      <dgm:spPr/>
    </dgm:pt>
    <dgm:pt modelId="{471458DF-4C2F-4F22-B701-C86847320327}" type="pres">
      <dgm:prSet presAssocID="{27171D59-89DE-4B09-9D31-BA6F7BC16FD3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3AF80D10-753D-48CF-9D21-CB1397B58231}" type="presOf" srcId="{A1BF08D4-C9E5-4A5C-9821-A6C4113F253C}" destId="{39317550-B633-46A0-91C8-74950682BD7C}" srcOrd="0" destOrd="0" presId="urn:microsoft.com/office/officeart/2005/8/layout/hProcess9"/>
    <dgm:cxn modelId="{EFB07C61-854B-431A-8109-89B2E74DA05F}" srcId="{A1BF08D4-C9E5-4A5C-9821-A6C4113F253C}" destId="{27171D59-89DE-4B09-9D31-BA6F7BC16FD3}" srcOrd="0" destOrd="0" parTransId="{0B484F25-39FE-4C5A-A0C9-E946353C1941}" sibTransId="{6E481BAC-08D1-4A44-84A5-F821A5FCC527}"/>
    <dgm:cxn modelId="{76AD8D7C-7EBF-4080-B42C-E7ECDD1CD5F9}" type="presOf" srcId="{27171D59-89DE-4B09-9D31-BA6F7BC16FD3}" destId="{471458DF-4C2F-4F22-B701-C86847320327}" srcOrd="0" destOrd="0" presId="urn:microsoft.com/office/officeart/2005/8/layout/hProcess9"/>
    <dgm:cxn modelId="{2496ECC4-8C86-4615-B88A-37E32AA7985B}" type="presParOf" srcId="{39317550-B633-46A0-91C8-74950682BD7C}" destId="{DD3CAF37-4C5E-415D-A31C-D2C8AD29DA28}" srcOrd="0" destOrd="0" presId="urn:microsoft.com/office/officeart/2005/8/layout/hProcess9"/>
    <dgm:cxn modelId="{C3BB77AA-A1F0-424E-92DD-FEC6132807C3}" type="presParOf" srcId="{39317550-B633-46A0-91C8-74950682BD7C}" destId="{09610B64-C327-4BB5-957E-D3F2BCA8CEC6}" srcOrd="1" destOrd="0" presId="urn:microsoft.com/office/officeart/2005/8/layout/hProcess9"/>
    <dgm:cxn modelId="{07F9A75F-C0DD-4B3B-8EF4-CCBE6EE2F29A}" type="presParOf" srcId="{09610B64-C327-4BB5-957E-D3F2BCA8CEC6}" destId="{471458DF-4C2F-4F22-B701-C86847320327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CAF37-4C5E-415D-A31C-D2C8AD29DA28}">
      <dsp:nvSpPr>
        <dsp:cNvPr id="0" name=""/>
        <dsp:cNvSpPr/>
      </dsp:nvSpPr>
      <dsp:spPr>
        <a:xfrm>
          <a:off x="463066" y="0"/>
          <a:ext cx="5248089" cy="1917812"/>
        </a:xfrm>
        <a:prstGeom prst="stripedRightArrow">
          <a:avLst/>
        </a:prstGeom>
        <a:gradFill flip="none" rotWithShape="1">
          <a:gsLst>
            <a:gs pos="0">
              <a:schemeClr val="bg1"/>
            </a:gs>
            <a:gs pos="39000">
              <a:schemeClr val="accent6">
                <a:lumMod val="20000"/>
                <a:lumOff val="80000"/>
              </a:schemeClr>
            </a:gs>
            <a:gs pos="6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solidFill>
            <a:schemeClr val="accent6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458DF-4C2F-4F22-B701-C86847320327}">
      <dsp:nvSpPr>
        <dsp:cNvPr id="0" name=""/>
        <dsp:cNvSpPr/>
      </dsp:nvSpPr>
      <dsp:spPr>
        <a:xfrm>
          <a:off x="2160978" y="575343"/>
          <a:ext cx="1852266" cy="7671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60 years</a:t>
          </a:r>
          <a:endParaRPr lang="en-IN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98426" y="612791"/>
        <a:ext cx="1777370" cy="692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8E2A5-EBF4-4D64-923B-C22C48151E2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55869-0B97-49FA-8173-1004A565E4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613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Gop’s </a:t>
            </a:r>
            <a:r>
              <a:rPr lang="en-US" dirty="0" err="1"/>
              <a:t>Shasthipoorti</a:t>
            </a:r>
            <a:r>
              <a:rPr lang="en-US" dirty="0"/>
              <a:t>. Shasthi is 60 and </a:t>
            </a:r>
            <a:r>
              <a:rPr lang="en-US" dirty="0" err="1"/>
              <a:t>poorthi</a:t>
            </a:r>
            <a:r>
              <a:rPr lang="en-US" dirty="0"/>
              <a:t> means completion. This is a Sanskrit term.</a:t>
            </a:r>
          </a:p>
          <a:p>
            <a:r>
              <a:rPr lang="en-US" dirty="0"/>
              <a:t>Gopi as a baby to Gopi today as </a:t>
            </a:r>
            <a:r>
              <a:rPr lang="en-US"/>
              <a:t>a founder of SAAK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55869-0B97-49FA-8173-1004A565E4C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26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6F058-2B30-F54E-F9DD-B7364FFC9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F76F7C-136F-58F8-DADC-9AAAF0571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B2B72F-FCD3-4D39-4C2A-A362CC8F1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Gop’s </a:t>
            </a:r>
            <a:r>
              <a:rPr lang="en-US" dirty="0" err="1"/>
              <a:t>Shasthipoorti</a:t>
            </a:r>
            <a:r>
              <a:rPr lang="en-US" dirty="0"/>
              <a:t>. Shasthi is 60 and </a:t>
            </a:r>
            <a:r>
              <a:rPr lang="en-US" dirty="0" err="1"/>
              <a:t>poorthi</a:t>
            </a:r>
            <a:r>
              <a:rPr lang="en-US" dirty="0"/>
              <a:t> means completion. This is a Sanskrit term.</a:t>
            </a:r>
          </a:p>
          <a:p>
            <a:r>
              <a:rPr lang="en-US" dirty="0"/>
              <a:t>Gopi as a baby to Gopi today as </a:t>
            </a:r>
            <a:r>
              <a:rPr lang="en-US"/>
              <a:t>a founder of SAAK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990B4-B6EF-F4FC-8081-006CF80244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55869-0B97-49FA-8173-1004A565E4C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550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F8E2-25A7-4F18-8A6B-1AA9012DC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C67ABE-FFC3-B883-4D74-AEE2D733E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139EE-CE85-6CED-7A98-B800EE4AD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545C8-F1A3-78F9-6358-E7FD19B98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FDEA5-A440-CDE7-B0CB-E748267F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903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84619-3571-04A7-2958-ECB48392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A1393-9A95-2273-2856-69B9CB7E3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ED5E8-CD57-94DE-5D3E-FB95376E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BF842-2C85-4516-01F2-E142CE870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909D3-80C2-E678-5EC7-F6F2CC7E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13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F515B-827B-B420-6351-9F4A17C96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AD9BE-4215-178C-F912-94C46D0D4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911BF-00E4-8BED-F407-B3F9B3D2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9813C-AD8E-27DD-F656-DAAC9074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93EB-44D1-38A7-95F9-EE490311E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3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DAC9F-EC0A-F142-D431-5AA6384B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F305-7FE8-01B8-CADF-D6B3FE1BC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3AFEC-11C3-A2DD-3B30-18C82778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DBB46-DB3D-0E28-93F4-7517B3E3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8E7B7-EB4C-D32F-28F5-F9D70846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959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1E2C-6604-F891-4D47-ADD99C0B8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33168-F5CF-8404-3396-E4AF2FEFB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1F387-85A7-42E3-81BE-4BA7F3410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72659-9CAC-6326-A46E-601A9E434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A9B51-50BE-F3D3-49F1-5C49256D2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48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6751-DAE4-8FFE-1C6F-6C979B8A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86208-26AD-FB7E-6380-7C11FC15B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20C41-A558-5020-A381-30813A293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F63CD-0E5B-C34B-B33F-CADA5652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7B072-0764-29F7-A64C-2925A221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4B63E-BA6E-B50E-A15B-E2889932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82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2EFD-4FF4-9786-9E08-9F054BA88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E530B-08AB-9286-8314-D39B42F65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F8519-23BE-AF75-92B3-E4D2D03C7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2157D-FF06-8926-3FB1-2420B31123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F7F3C-C6B2-E31F-0593-298796368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DD0A3-EE31-6992-B046-E4DBC920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70EB2-B991-D2A6-6DD9-DABAA667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B2544-6FE9-B820-3150-646231BD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759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8A15-A734-C20E-72B6-3757C58F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590CEB-63CC-FFF1-9DB5-927A07CA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E324C-F8D9-14BF-0CC4-788B6118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2EC99-57B2-BAE9-A8F3-374A6799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64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E65B4-3F0C-AB52-3333-3AA47D60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269D2-2E11-945D-8BA0-9854FF6F8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B96B3-B079-246F-78FB-91F2CDB0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80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B3FA-D01D-5EEB-4275-67B0262F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63E3A-BBE2-30F3-B79A-06B6BDF62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6445B-7F70-DC29-ED62-0B4C615C7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B1AAB-DCB7-8E79-8321-78E05161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00032-204A-399F-2C4D-C191AB69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9B9EB-F8E3-F9A4-94E8-79D0B5B4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542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C19BB-1403-D0CC-2729-04F5BCF83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03DBA1-E5F6-FB7D-B700-2E3AC1714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7A30A-45D3-538F-4E5B-9A05B3B6D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85F24-8C59-C2F1-CCF8-4C7AF4B8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7260C-6E0F-834B-6594-2C18F861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ECEAE-AADE-6FAC-4CFF-0BD665262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178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A68970-344E-D1B3-CFD4-1EFD17C45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C2D7C-B5D1-8926-3067-813758862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0856-A1D3-DCC7-BBC9-5DFCEDFD7E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E615B7-CD3D-4F3C-8DDE-9CBDE3032390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74C94-9E62-62AB-B82E-904E7816D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210A5-962D-EFEB-9806-C2C5E26DD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EA36EA-AB6B-48FE-B452-E9683A2DA7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75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jp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EADF1-4345-1F3D-2D34-020532258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711" y="479067"/>
            <a:ext cx="8396578" cy="5899867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 anchor="ctr">
            <a:normAutofit fontScale="90000"/>
          </a:bodyPr>
          <a:lstStyle/>
          <a:p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Gopi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ShasthiPoorti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US" sz="2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birthday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July 30</a:t>
            </a:r>
            <a:r>
              <a:rPr lang="en-US" sz="2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2025</a:t>
            </a:r>
            <a:endParaRPr lang="en-IN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F7BA2A0-D280-6856-C4A7-4F86A5F06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2349000"/>
            <a:ext cx="2160000" cy="216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0232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385AB-4ED7-1A00-957C-3C135523F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0483-9641-EE79-CC21-B2D3A578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00" y="0"/>
            <a:ext cx="90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 / Family – Commitment, Loyalty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group of people sitting on a couch&#10;&#10;AI-generated content may be incorrect.">
            <a:extLst>
              <a:ext uri="{FF2B5EF4-FFF2-40B4-BE49-F238E27FC236}">
                <a16:creationId xmlns:a16="http://schemas.microsoft.com/office/drawing/2014/main" id="{83244B8A-B2AC-6825-E0B3-33F584FF0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45" y="1629000"/>
            <a:ext cx="5402110" cy="36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2345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0314C-3C90-668D-FF41-37A1F4DE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B210A7D8-D956-5741-2D33-617D5D274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58" y="1629000"/>
            <a:ext cx="5397285" cy="36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78C981E-EDFB-8144-609D-58D46EB1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00" y="0"/>
            <a:ext cx="90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 / Family – Commitment, Loyalty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9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F528-6619-53A2-B55B-B045689F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men standing on a sidewalk&#10;&#10;AI-generated content may be incorrect.">
            <a:extLst>
              <a:ext uri="{FF2B5EF4-FFF2-40B4-BE49-F238E27FC236}">
                <a16:creationId xmlns:a16="http://schemas.microsoft.com/office/drawing/2014/main" id="{3A159FEC-06AB-23BC-3E84-0ACE5316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00" y="1629000"/>
            <a:ext cx="4800000" cy="36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280F70-765C-CB1A-C17E-0D1A6F34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00" y="0"/>
            <a:ext cx="90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 / Family – Commitment, Loyalty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92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AEB71-5087-DDB2-C006-E1FB5857E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F662479E-5CD8-0B1C-D013-1BD20710A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000" y="1629000"/>
            <a:ext cx="4800000" cy="36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2FBF6B-55E8-E69D-B83E-FCA635D40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00" y="0"/>
            <a:ext cx="90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 / Family – Commitment, Loyalty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60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A2F0B-4B73-BE29-EF3C-2ED34DE17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45AC-041B-D051-F3B9-9478F9149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000" y="0"/>
            <a:ext cx="54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life on his own terms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F59AE-71A3-C100-3B59-A41A164A0E5E}"/>
              </a:ext>
            </a:extLst>
          </p:cNvPr>
          <p:cNvSpPr txBox="1"/>
          <p:nvPr/>
        </p:nvSpPr>
        <p:spPr>
          <a:xfrm>
            <a:off x="3745064" y="2066926"/>
            <a:ext cx="4667416" cy="272415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 – Uppal, Abad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in tents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me down books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 games – Plants, Chain, Swing, Volleyball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BJMC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experiences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SAAK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Courage to re-start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Climb mountain</a:t>
            </a: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2176D76E-26A1-8E7F-46F9-892572E62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8" y="4194075"/>
            <a:ext cx="2880000" cy="2328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group of men posing for a picture&#10;&#10;AI-generated content may be incorrect.">
            <a:extLst>
              <a:ext uri="{FF2B5EF4-FFF2-40B4-BE49-F238E27FC236}">
                <a16:creationId xmlns:a16="http://schemas.microsoft.com/office/drawing/2014/main" id="{DE4285CB-BD31-C98E-495F-A7946F817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59930" y="1224000"/>
            <a:ext cx="1890000" cy="25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group of people in white coats cutting a ribbon&#10;&#10;AI-generated content may be incorrect.">
            <a:extLst>
              <a:ext uri="{FF2B5EF4-FFF2-40B4-BE49-F238E27FC236}">
                <a16:creationId xmlns:a16="http://schemas.microsoft.com/office/drawing/2014/main" id="{E868B969-110A-FEF4-4ECE-9273A3F53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492" y="4002825"/>
            <a:ext cx="2182876" cy="25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6830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88849-941C-F09A-F3F4-125546E7D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5B64-C6F4-8B06-348C-F499C649D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000" y="0"/>
            <a:ext cx="54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hearted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D20BE-D294-DAF8-7778-F53737539C96}"/>
              </a:ext>
            </a:extLst>
          </p:cNvPr>
          <p:cNvSpPr txBox="1"/>
          <p:nvPr/>
        </p:nvSpPr>
        <p:spPr>
          <a:xfrm>
            <a:off x="3809338" y="2603243"/>
            <a:ext cx="4573325" cy="1651516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1983 world-cup Sports magazine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Chinmaya Mission, Chicago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Sanjivani hospital, Kuchipudi, Krishna Dt, AP, India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845787CC-9131-860A-FD33-946045926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5615228"/>
            <a:ext cx="3600000" cy="1015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logo for a hospital&#10;&#10;AI-generated content may be incorrect.">
            <a:extLst>
              <a:ext uri="{FF2B5EF4-FFF2-40B4-BE49-F238E27FC236}">
                <a16:creationId xmlns:a16="http://schemas.microsoft.com/office/drawing/2014/main" id="{E10DA1B6-3072-7719-50A9-32ED8B67C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15" y="2716312"/>
            <a:ext cx="2520000" cy="1425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A person holding a trophy on his head&#10;&#10;AI-generated content may be incorrect.">
            <a:extLst>
              <a:ext uri="{FF2B5EF4-FFF2-40B4-BE49-F238E27FC236}">
                <a16:creationId xmlns:a16="http://schemas.microsoft.com/office/drawing/2014/main" id="{51AB137F-8CA6-6488-C4D3-64AB300BD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44" y="1989000"/>
            <a:ext cx="2173585" cy="288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2922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60402-593B-AC45-DBCA-5F99E25FC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B006E-4E61-9843-927C-60185F63B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000" y="0"/>
            <a:ext cx="54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Gopi’s Duniya …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6DDF5-9358-9AF9-4104-E3F7660C1DD4}"/>
              </a:ext>
            </a:extLst>
          </p:cNvPr>
          <p:cNvSpPr txBox="1"/>
          <p:nvPr/>
        </p:nvSpPr>
        <p:spPr>
          <a:xfrm>
            <a:off x="3933872" y="2066930"/>
            <a:ext cx="3999506" cy="272415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Jeevansathi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Suman, Aakash, Saahil.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family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Jayesh, Vinit</a:t>
            </a:r>
          </a:p>
          <a:p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Chaitan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USMLE, Fellowship</a:t>
            </a:r>
          </a:p>
          <a:p>
            <a:pPr lvl="1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group of people sitting on a couch&#10;&#10;AI-generated content may be incorrect.">
            <a:extLst>
              <a:ext uri="{FF2B5EF4-FFF2-40B4-BE49-F238E27FC236}">
                <a16:creationId xmlns:a16="http://schemas.microsoft.com/office/drawing/2014/main" id="{6800E1FC-F06F-2CF4-83C2-285FA6288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42" y="1388672"/>
            <a:ext cx="3241266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group of men standing on a sidewalk&#10;&#10;AI-generated content may be incorrect.">
            <a:extLst>
              <a:ext uri="{FF2B5EF4-FFF2-40B4-BE49-F238E27FC236}">
                <a16:creationId xmlns:a16="http://schemas.microsoft.com/office/drawing/2014/main" id="{93282B03-9259-8BDF-56BC-33BEDB17B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107" y="1303300"/>
            <a:ext cx="288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Picture 2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32AB5228-0338-8260-7153-67954CC30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107" y="4233459"/>
            <a:ext cx="2880000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DF63C48-5CAA-DB06-7102-0AD166B4E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23" y="4386265"/>
            <a:ext cx="3238371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1700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6B5DF-0B8B-46E5-4DE1-204B905D7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ild sitting on a stool&#10;&#10;AI-generated content may be incorrect.">
            <a:extLst>
              <a:ext uri="{FF2B5EF4-FFF2-40B4-BE49-F238E27FC236}">
                <a16:creationId xmlns:a16="http://schemas.microsoft.com/office/drawing/2014/main" id="{68A1527A-61A4-BE8F-A6F9-42CB78207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6949"/>
            <a:ext cx="2104103" cy="2104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83B82AF5-76C0-125E-2DC8-6DC9388BB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494" y="2349000"/>
            <a:ext cx="2323506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84DF696-8741-682F-6AC8-5498FA9BB5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070473"/>
              </p:ext>
            </p:extLst>
          </p:nvPr>
        </p:nvGraphicFramePr>
        <p:xfrm>
          <a:off x="3008889" y="2686557"/>
          <a:ext cx="6174223" cy="1917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213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5C73-C973-EB98-34A8-464B0575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00" y="0"/>
            <a:ext cx="90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life on his own terms (Hyderabad – 1972 )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group of people sitting on a bench&#10;&#10;AI-generated content may be incorrect.">
            <a:extLst>
              <a:ext uri="{FF2B5EF4-FFF2-40B4-BE49-F238E27FC236}">
                <a16:creationId xmlns:a16="http://schemas.microsoft.com/office/drawing/2014/main" id="{FC72CD47-BBD4-4616-DCC3-FEC24ECF9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46000" y="1629001"/>
            <a:ext cx="2700000" cy="360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813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9FB4-7DDC-D6C6-73D4-463C75213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03DA-08D8-26B4-6ACB-ACCD9EAA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00" y="0"/>
            <a:ext cx="90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life on his own terms – Ahmedabad 1977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B04B330B-EA74-D68E-13C6-E822131D5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973531"/>
            <a:ext cx="3600000" cy="29109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11067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A953-6B49-7E3D-32C9-3C13C96C4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DAF64-0687-666F-0A0B-54E513BC5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00" y="0"/>
            <a:ext cx="90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life on his own terms – BJ Medical College  – Ahmedabad 1980’s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group of men posing for a picture&#10;&#10;AI-generated content may be incorrect.">
            <a:extLst>
              <a:ext uri="{FF2B5EF4-FFF2-40B4-BE49-F238E27FC236}">
                <a16:creationId xmlns:a16="http://schemas.microsoft.com/office/drawing/2014/main" id="{47AF9739-625E-3724-90D5-EDC784623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6000" y="1029001"/>
            <a:ext cx="3600000" cy="4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119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C9E9-8529-DE85-F95C-EADA4E0A4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225C-287C-33E1-56EB-43369A10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6000" y="0"/>
            <a:ext cx="90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life on his own terms – SAAK – Brookfield, Wisconsin 2024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group of people in white coats cutting a ribbon&#10;&#10;AI-generated content may be incorrect.">
            <a:extLst>
              <a:ext uri="{FF2B5EF4-FFF2-40B4-BE49-F238E27FC236}">
                <a16:creationId xmlns:a16="http://schemas.microsoft.com/office/drawing/2014/main" id="{2A362B08-8CBA-37D6-EE3A-9CEF55723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1351008"/>
            <a:ext cx="3600000" cy="4155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929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71C8F-879F-03B6-2738-4CD5732C0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0142-92E2-4A2F-2D3B-BA3EDE47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000" y="0"/>
            <a:ext cx="54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hearted – 1983 Cricket World Cup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couple of men holding a trophy&#10;&#10;AI-generated content may be incorrect.">
            <a:extLst>
              <a:ext uri="{FF2B5EF4-FFF2-40B4-BE49-F238E27FC236}">
                <a16:creationId xmlns:a16="http://schemas.microsoft.com/office/drawing/2014/main" id="{D83C7798-7568-2859-377A-16548CB56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47" y="1269000"/>
            <a:ext cx="5975906" cy="432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5524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02024-781D-0582-092D-1FC75906B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79D0-EFCE-FC62-ACC2-DFA2B0CAF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000" y="0"/>
            <a:ext cx="54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hearted – Chinmaya Mission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F6C44AE7-E12D-45C7-0ECD-E1AACE3C2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2921122"/>
            <a:ext cx="3600000" cy="10157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3593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74A0C-7788-4193-60FB-379411BA0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45B1-C4D9-460F-AC8E-22EA536C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000" y="0"/>
            <a:ext cx="5400000" cy="720000"/>
          </a:xfrm>
          <a:prstGeom prst="roundRect">
            <a:avLst/>
          </a:prstGeom>
          <a:gradFill>
            <a:gsLst>
              <a:gs pos="0">
                <a:schemeClr val="bg1"/>
              </a:gs>
              <a:gs pos="32000">
                <a:schemeClr val="accent6">
                  <a:lumMod val="20000"/>
                  <a:lumOff val="80000"/>
                </a:schemeClr>
              </a:gs>
              <a:gs pos="55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hearted – Sanjivani hospital, Kuchipudi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logo for a hospital&#10;&#10;AI-generated content may be incorrect.">
            <a:extLst>
              <a:ext uri="{FF2B5EF4-FFF2-40B4-BE49-F238E27FC236}">
                <a16:creationId xmlns:a16="http://schemas.microsoft.com/office/drawing/2014/main" id="{8B64B8BC-7D60-FF01-990A-562A07358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08" y="2349000"/>
            <a:ext cx="3818785" cy="216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53989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258</Words>
  <Application>Microsoft Office PowerPoint</Application>
  <PresentationFormat>Widescreen</PresentationFormat>
  <Paragraphs>47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Times New Roman</vt:lpstr>
      <vt:lpstr>Office Theme</vt:lpstr>
      <vt:lpstr> Gopi ShasthiPoorti        60th birthday  July 30th, 2025</vt:lpstr>
      <vt:lpstr>PowerPoint Presentation</vt:lpstr>
      <vt:lpstr>Living life on his own terms (Hyderabad – 1972 )</vt:lpstr>
      <vt:lpstr>Living life on his own terms – Ahmedabad 1977 </vt:lpstr>
      <vt:lpstr>Living life on his own terms – BJ Medical College  – Ahmedabad 1980’s</vt:lpstr>
      <vt:lpstr>Living life on his own terms – SAAK – Brookfield, Wisconsin 2024</vt:lpstr>
      <vt:lpstr>Large hearted – 1983 Cricket World Cup</vt:lpstr>
      <vt:lpstr>Large hearted – Chinmaya Mission</vt:lpstr>
      <vt:lpstr>Large hearted – Sanjivani hospital, Kuchipudi</vt:lpstr>
      <vt:lpstr>Friends / Family – Commitment, Loyalty </vt:lpstr>
      <vt:lpstr>Friends / Family – Commitment, Loyalty </vt:lpstr>
      <vt:lpstr>Friends / Family – Commitment, Loyalty </vt:lpstr>
      <vt:lpstr>Friends / Family – Commitment, Loyalty </vt:lpstr>
      <vt:lpstr>Living life on his own terms</vt:lpstr>
      <vt:lpstr>Large hearted</vt:lpstr>
      <vt:lpstr>Gopi’s Duniya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rk</dc:creator>
  <cp:lastModifiedBy>rk</cp:lastModifiedBy>
  <cp:revision>23</cp:revision>
  <dcterms:created xsi:type="dcterms:W3CDTF">2025-07-28T17:31:03Z</dcterms:created>
  <dcterms:modified xsi:type="dcterms:W3CDTF">2025-07-29T12:41:50Z</dcterms:modified>
</cp:coreProperties>
</file>